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9"/>
  </p:handoutMasterIdLst>
  <p:sldIdLst>
    <p:sldId id="257" r:id="rId2"/>
    <p:sldId id="321" r:id="rId3"/>
    <p:sldId id="346" r:id="rId4"/>
    <p:sldId id="347" r:id="rId5"/>
    <p:sldId id="348" r:id="rId6"/>
    <p:sldId id="350" r:id="rId7"/>
    <p:sldId id="349" r:id="rId8"/>
  </p:sldIdLst>
  <p:sldSz cx="12192000" cy="6858000"/>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3B6E"/>
    <a:srgbClr val="02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40" autoAdjust="0"/>
    <p:restoredTop sz="94660"/>
  </p:normalViewPr>
  <p:slideViewPr>
    <p:cSldViewPr snapToGrid="0">
      <p:cViewPr varScale="1">
        <p:scale>
          <a:sx n="85" d="100"/>
          <a:sy n="85" d="100"/>
        </p:scale>
        <p:origin x="34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C3B27F50-48BC-4B78-83EC-8113215AD74C}" type="datetimeFigureOut">
              <a:rPr lang="nl-BE" smtClean="0"/>
              <a:t>1/02/2017</a:t>
            </a:fld>
            <a:endParaRPr lang="nl-BE"/>
          </a:p>
        </p:txBody>
      </p:sp>
      <p:sp>
        <p:nvSpPr>
          <p:cNvPr id="4" name="Tijdelijke aanduiding voor voettekst 3"/>
          <p:cNvSpPr>
            <a:spLocks noGrp="1"/>
          </p:cNvSpPr>
          <p:nvPr>
            <p:ph type="ftr" sz="quarter" idx="2"/>
          </p:nvPr>
        </p:nvSpPr>
        <p:spPr>
          <a:xfrm>
            <a:off x="0" y="6457410"/>
            <a:ext cx="4302625" cy="340265"/>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E563C11D-19F1-40B8-ACDF-338B66517CC1}" type="slidenum">
              <a:rPr lang="nl-BE" smtClean="0"/>
              <a:t>‹nr.›</a:t>
            </a:fld>
            <a:endParaRPr lang="nl-BE"/>
          </a:p>
        </p:txBody>
      </p:sp>
    </p:spTree>
    <p:extLst>
      <p:ext uri="{BB962C8B-B14F-4D97-AF65-F5344CB8AC3E}">
        <p14:creationId xmlns:p14="http://schemas.microsoft.com/office/powerpoint/2010/main" val="20616290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8" name="Tijdelijke aanduiding voor inhoud 2"/>
          <p:cNvSpPr>
            <a:spLocks noGrp="1"/>
          </p:cNvSpPr>
          <p:nvPr>
            <p:ph idx="1"/>
          </p:nvPr>
        </p:nvSpPr>
        <p:spPr>
          <a:xfrm>
            <a:off x="2062973" y="1262294"/>
            <a:ext cx="9944543" cy="5350042"/>
          </a:xfrm>
          <a:prstGeom prst="rect">
            <a:avLst/>
          </a:prstGeom>
        </p:spPr>
        <p:txBody>
          <a:bodyPr numCol="1">
            <a:normAutofit/>
          </a:bodyPr>
          <a:lstStyle>
            <a:lvl1pPr marL="742950" indent="-742950">
              <a:buFont typeface="+mj-lt"/>
              <a:buAutoNum type="arabicPeriod"/>
              <a:defRPr/>
            </a:lvl1pPr>
          </a:lstStyle>
          <a:p>
            <a:pPr marL="742950" indent="-742950">
              <a:buFont typeface="+mj-lt"/>
              <a:buAutoNum type="arabicPeriod"/>
            </a:pPr>
            <a:endParaRPr lang="nl-BE" sz="2400" b="0" dirty="0" smtClean="0">
              <a:solidFill>
                <a:srgbClr val="023B6E"/>
              </a:solidFill>
            </a:endParaRPr>
          </a:p>
        </p:txBody>
      </p:sp>
      <p:sp>
        <p:nvSpPr>
          <p:cNvPr id="9" name="Titel 1"/>
          <p:cNvSpPr>
            <a:spLocks noGrp="1"/>
          </p:cNvSpPr>
          <p:nvPr>
            <p:ph type="title"/>
          </p:nvPr>
        </p:nvSpPr>
        <p:spPr>
          <a:xfrm>
            <a:off x="2062973" y="169236"/>
            <a:ext cx="9944543" cy="923411"/>
          </a:xfrm>
          <a:prstGeom prst="rect">
            <a:avLst/>
          </a:prstGeom>
          <a:noFill/>
          <a:ln>
            <a:noFill/>
          </a:ln>
        </p:spPr>
        <p:txBody>
          <a:bodyPr>
            <a:normAutofit/>
          </a:bodyPr>
          <a:lstStyle>
            <a:lvl1pPr>
              <a:lnSpc>
                <a:spcPct val="150000"/>
              </a:lnSpc>
              <a:defRPr b="1">
                <a:latin typeface="+mn-lt"/>
              </a:defRPr>
            </a:lvl1pPr>
          </a:lstStyle>
          <a:p>
            <a:endParaRPr lang="nl-BE" sz="3600" i="1" dirty="0">
              <a:ln w="19050" cmpd="thinThick">
                <a:noFill/>
              </a:ln>
              <a:solidFill>
                <a:srgbClr val="023B6E"/>
              </a:solidFill>
              <a:effectLst>
                <a:outerShdw blurRad="50800" dist="38100" dir="13500000" algn="br" rotWithShape="0">
                  <a:prstClr val="black">
                    <a:alpha val="40000"/>
                  </a:prstClr>
                </a:outerShdw>
              </a:effectLst>
            </a:endParaRPr>
          </a:p>
        </p:txBody>
      </p:sp>
    </p:spTree>
    <p:extLst>
      <p:ext uri="{BB962C8B-B14F-4D97-AF65-F5344CB8AC3E}">
        <p14:creationId xmlns:p14="http://schemas.microsoft.com/office/powerpoint/2010/main" val="117096454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Tijdelijke aanduiding voor inhoud 2"/>
          <p:cNvSpPr>
            <a:spLocks noGrp="1"/>
          </p:cNvSpPr>
          <p:nvPr>
            <p:ph idx="1"/>
          </p:nvPr>
        </p:nvSpPr>
        <p:spPr>
          <a:xfrm>
            <a:off x="2062973" y="1262294"/>
            <a:ext cx="9944543" cy="5350042"/>
          </a:xfrm>
          <a:prstGeom prst="rect">
            <a:avLst/>
          </a:prstGeom>
        </p:spPr>
        <p:txBody>
          <a:bodyPr numCol="1">
            <a:normAutofit/>
          </a:bodyPr>
          <a:lstStyle>
            <a:lvl1pPr marL="742950" indent="-742950">
              <a:buFont typeface="+mj-lt"/>
              <a:buAutoNum type="arabicPeriod"/>
              <a:defRPr/>
            </a:lvl1pPr>
          </a:lstStyle>
          <a:p>
            <a:pPr marL="742950" indent="-742950">
              <a:buFont typeface="+mj-lt"/>
              <a:buAutoNum type="arabicPeriod"/>
            </a:pPr>
            <a:endParaRPr lang="nl-BE" sz="2400" b="0" dirty="0" smtClean="0">
              <a:solidFill>
                <a:srgbClr val="023B6E"/>
              </a:solidFill>
            </a:endParaRPr>
          </a:p>
        </p:txBody>
      </p:sp>
      <p:sp>
        <p:nvSpPr>
          <p:cNvPr id="5" name="Titel 1"/>
          <p:cNvSpPr>
            <a:spLocks noGrp="1"/>
          </p:cNvSpPr>
          <p:nvPr>
            <p:ph type="title"/>
          </p:nvPr>
        </p:nvSpPr>
        <p:spPr>
          <a:xfrm>
            <a:off x="2062973" y="169236"/>
            <a:ext cx="9944543" cy="923411"/>
          </a:xfrm>
          <a:prstGeom prst="rect">
            <a:avLst/>
          </a:prstGeom>
          <a:noFill/>
          <a:ln>
            <a:noFill/>
          </a:ln>
        </p:spPr>
        <p:txBody>
          <a:bodyPr>
            <a:normAutofit/>
          </a:bodyPr>
          <a:lstStyle>
            <a:lvl1pPr>
              <a:lnSpc>
                <a:spcPct val="150000"/>
              </a:lnSpc>
              <a:defRPr b="1">
                <a:latin typeface="+mn-lt"/>
              </a:defRPr>
            </a:lvl1pPr>
          </a:lstStyle>
          <a:p>
            <a:endParaRPr lang="nl-BE" sz="3600" i="1" dirty="0">
              <a:ln w="19050" cmpd="thinThick">
                <a:noFill/>
              </a:ln>
              <a:solidFill>
                <a:srgbClr val="023B6E"/>
              </a:solidFill>
              <a:effectLst>
                <a:outerShdw blurRad="50800" dist="38100" dir="13500000" algn="br" rotWithShape="0">
                  <a:prstClr val="black">
                    <a:alpha val="40000"/>
                  </a:prstClr>
                </a:outerShdw>
              </a:effectLst>
            </a:endParaRPr>
          </a:p>
        </p:txBody>
      </p:sp>
    </p:spTree>
    <p:extLst>
      <p:ext uri="{BB962C8B-B14F-4D97-AF65-F5344CB8AC3E}">
        <p14:creationId xmlns:p14="http://schemas.microsoft.com/office/powerpoint/2010/main" val="4443080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a:xfrm>
            <a:off x="2895714" y="169236"/>
            <a:ext cx="9111802" cy="923411"/>
          </a:xfrm>
          <a:prstGeom prst="rect">
            <a:avLst/>
          </a:prstGeom>
          <a:solidFill>
            <a:srgbClr val="003757"/>
          </a:solidFill>
          <a:ln>
            <a:noFill/>
          </a:ln>
        </p:spPr>
        <p:txBody>
          <a:bodyPr anchor="ctr"/>
          <a:lstStyle>
            <a:lvl1pPr algn="l">
              <a:defRPr lang="nl-BE" sz="4800" b="1" kern="1200" dirty="0">
                <a:ln w="19050" cmpd="thinThick">
                  <a:solidFill>
                    <a:srgbClr val="BFD62B"/>
                  </a:solidFill>
                </a:ln>
                <a:solidFill>
                  <a:srgbClr val="BFD62B"/>
                </a:solidFill>
                <a:latin typeface="+mn-lt"/>
                <a:ea typeface="+mj-ea"/>
                <a:cs typeface="+mj-cs"/>
              </a:defRPr>
            </a:lvl1pPr>
          </a:lstStyle>
          <a:p>
            <a:r>
              <a:rPr lang="en-US" dirty="0" smtClean="0"/>
              <a:t>Click to edit Master title style</a:t>
            </a:r>
            <a:endParaRPr lang="nl-BE" dirty="0"/>
          </a:p>
        </p:txBody>
      </p:sp>
      <p:sp>
        <p:nvSpPr>
          <p:cNvPr id="3" name="Content Placeholder 2"/>
          <p:cNvSpPr>
            <a:spLocks noGrp="1"/>
          </p:cNvSpPr>
          <p:nvPr>
            <p:ph idx="1"/>
          </p:nvPr>
        </p:nvSpPr>
        <p:spPr>
          <a:xfrm>
            <a:off x="3223266" y="1262294"/>
            <a:ext cx="8407260" cy="5350042"/>
          </a:xfrm>
          <a:prstGeom prst="rect">
            <a:avLst/>
          </a:prstGeom>
        </p:spPr>
        <p:txBody>
          <a:bodyPr/>
          <a:lstStyle>
            <a:lvl1pPr>
              <a:spcBef>
                <a:spcPts val="400"/>
              </a:spcBef>
              <a:defRPr sz="3600" b="1">
                <a:solidFill>
                  <a:srgbClr val="BFD62B"/>
                </a:solidFill>
                <a:latin typeface="+mn-lt"/>
              </a:defRPr>
            </a:lvl1pPr>
            <a:lvl2pPr>
              <a:spcBef>
                <a:spcPts val="400"/>
              </a:spcBef>
              <a:defRPr sz="3000">
                <a:solidFill>
                  <a:srgbClr val="BFD62B"/>
                </a:solidFill>
                <a:latin typeface="+mn-lt"/>
              </a:defRPr>
            </a:lvl2pPr>
            <a:lvl3pPr>
              <a:spcBef>
                <a:spcPts val="400"/>
              </a:spcBef>
              <a:defRPr sz="2400">
                <a:solidFill>
                  <a:srgbClr val="BFD62B"/>
                </a:solidFill>
                <a:latin typeface="+mn-lt"/>
              </a:defRPr>
            </a:lvl3pPr>
            <a:lvl4pPr>
              <a:spcBef>
                <a:spcPts val="400"/>
              </a:spcBef>
              <a:defRPr sz="2000">
                <a:solidFill>
                  <a:srgbClr val="BFD62B"/>
                </a:solidFill>
                <a:latin typeface="+mn-lt"/>
              </a:defRPr>
            </a:lvl4pPr>
            <a:lvl5pPr>
              <a:spcBef>
                <a:spcPts val="400"/>
              </a:spcBef>
              <a:defRPr>
                <a:solidFill>
                  <a:srgbClr val="BFD62B"/>
                </a:solidFill>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BE" dirty="0"/>
          </a:p>
        </p:txBody>
      </p:sp>
    </p:spTree>
    <p:extLst>
      <p:ext uri="{BB962C8B-B14F-4D97-AF65-F5344CB8AC3E}">
        <p14:creationId xmlns:p14="http://schemas.microsoft.com/office/powerpoint/2010/main" val="28018462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3"/>
          <p:cNvPicPr>
            <a:picLocks noChangeAspect="1"/>
          </p:cNvPicPr>
          <p:nvPr userDrawn="1"/>
        </p:nvPicPr>
        <p:blipFill rotWithShape="1">
          <a:blip r:embed="rId5" cstate="print">
            <a:extLst>
              <a:ext uri="{28A0092B-C50C-407E-A947-70E740481C1C}">
                <a14:useLocalDpi xmlns:a14="http://schemas.microsoft.com/office/drawing/2010/main" val="0"/>
              </a:ext>
            </a:extLst>
          </a:blip>
          <a:srcRect l="21922" t="10578" r="19385" b="9525"/>
          <a:stretch/>
        </p:blipFill>
        <p:spPr>
          <a:xfrm>
            <a:off x="181478" y="194547"/>
            <a:ext cx="1347909" cy="1834851"/>
          </a:xfrm>
          <a:prstGeom prst="rect">
            <a:avLst/>
          </a:prstGeom>
        </p:spPr>
      </p:pic>
      <p:cxnSp>
        <p:nvCxnSpPr>
          <p:cNvPr id="8" name="Straight Connector 5"/>
          <p:cNvCxnSpPr/>
          <p:nvPr userDrawn="1"/>
        </p:nvCxnSpPr>
        <p:spPr>
          <a:xfrm>
            <a:off x="1675725" y="0"/>
            <a:ext cx="0" cy="68580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Tekstvak 8"/>
          <p:cNvSpPr txBox="1"/>
          <p:nvPr userDrawn="1"/>
        </p:nvSpPr>
        <p:spPr>
          <a:xfrm>
            <a:off x="422385" y="2446294"/>
            <a:ext cx="866093" cy="3891942"/>
          </a:xfrm>
          <a:prstGeom prst="rect">
            <a:avLst/>
          </a:prstGeom>
          <a:noFill/>
        </p:spPr>
        <p:txBody>
          <a:bodyPr vert="vert270" wrap="square" tIns="0" bIns="0" rtlCol="0">
            <a:noAutofit/>
          </a:bodyPr>
          <a:lstStyle/>
          <a:p>
            <a:r>
              <a:rPr lang="nl-BE" sz="3600" b="1" i="1" dirty="0" smtClean="0">
                <a:ln w="19050" cmpd="thinThick">
                  <a:noFill/>
                </a:ln>
                <a:solidFill>
                  <a:srgbClr val="023B6E"/>
                </a:solidFill>
                <a:effectLst>
                  <a:outerShdw blurRad="50800" dist="38100" dir="13500000" algn="br" rotWithShape="0">
                    <a:prstClr val="black">
                      <a:alpha val="40000"/>
                    </a:prstClr>
                  </a:outerShdw>
                </a:effectLst>
                <a:ea typeface="+mj-ea"/>
                <a:cs typeface="+mj-cs"/>
              </a:rPr>
              <a:t>Club Umpire Coach</a:t>
            </a:r>
          </a:p>
          <a:p>
            <a:endParaRPr lang="nl-BE" sz="3600" b="1" i="1" dirty="0" smtClean="0">
              <a:ln w="19050" cmpd="thinThick">
                <a:noFill/>
              </a:ln>
              <a:solidFill>
                <a:srgbClr val="023B6E"/>
              </a:solidFill>
              <a:effectLst>
                <a:outerShdw blurRad="50800" dist="38100" dir="13500000" algn="br" rotWithShape="0">
                  <a:prstClr val="black">
                    <a:alpha val="40000"/>
                  </a:prstClr>
                </a:outerShdw>
              </a:effectLst>
              <a:ea typeface="+mj-ea"/>
              <a:cs typeface="+mj-cs"/>
            </a:endParaRPr>
          </a:p>
        </p:txBody>
      </p:sp>
    </p:spTree>
    <p:extLst>
      <p:ext uri="{BB962C8B-B14F-4D97-AF65-F5344CB8AC3E}">
        <p14:creationId xmlns:p14="http://schemas.microsoft.com/office/powerpoint/2010/main" val="2002449528"/>
      </p:ext>
    </p:extLst>
  </p:cSld>
  <p:clrMap bg1="lt1" tx1="dk1" bg2="lt2" tx2="dk2" accent1="accent1" accent2="accent2" accent3="accent3" accent4="accent4" accent5="accent5" accent6="accent6" hlink="hlink" folHlink="folHlink"/>
  <p:sldLayoutIdLst>
    <p:sldLayoutId id="2147483662" r:id="rId1"/>
    <p:sldLayoutId id="2147483672" r:id="rId2"/>
    <p:sldLayoutId id="2147483673" r:id="rId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591095" y="3184751"/>
            <a:ext cx="9600905" cy="1325563"/>
          </a:xfrm>
          <a:prstGeom prst="rect">
            <a:avLst/>
          </a:prstGeom>
        </p:spPr>
        <p:txBody>
          <a:bodyPr>
            <a:noAutofit/>
          </a:bodyPr>
          <a:lstStyle/>
          <a:p>
            <a:r>
              <a:rPr lang="en-GB" sz="4800" dirty="0" smtClean="0">
                <a:solidFill>
                  <a:srgbClr val="C00000"/>
                </a:solidFill>
                <a:cs typeface="Stencil Std"/>
              </a:rPr>
              <a:t/>
            </a:r>
            <a:br>
              <a:rPr lang="en-GB" sz="4800" dirty="0" smtClean="0">
                <a:solidFill>
                  <a:srgbClr val="C00000"/>
                </a:solidFill>
                <a:cs typeface="Stencil Std"/>
              </a:rPr>
            </a:br>
            <a:r>
              <a:rPr lang="en-GB" sz="4800" dirty="0" smtClean="0">
                <a:solidFill>
                  <a:srgbClr val="C00000"/>
                </a:solidFill>
                <a:cs typeface="Stencil Std"/>
              </a:rPr>
              <a:t>Royal Belgian Hockey Association</a:t>
            </a:r>
            <a:br>
              <a:rPr lang="en-GB" sz="4800" dirty="0" smtClean="0">
                <a:solidFill>
                  <a:srgbClr val="C00000"/>
                </a:solidFill>
                <a:cs typeface="Stencil Std"/>
              </a:rPr>
            </a:br>
            <a:r>
              <a:rPr lang="en-GB" sz="4800" dirty="0" smtClean="0">
                <a:solidFill>
                  <a:srgbClr val="C00000"/>
                </a:solidFill>
                <a:cs typeface="Stencil Std"/>
              </a:rPr>
              <a:t/>
            </a:r>
            <a:br>
              <a:rPr lang="en-GB" sz="4800" dirty="0" smtClean="0">
                <a:solidFill>
                  <a:srgbClr val="C00000"/>
                </a:solidFill>
                <a:cs typeface="Stencil Std"/>
              </a:rPr>
            </a:br>
            <a:r>
              <a:rPr lang="en-GB" sz="4800" dirty="0">
                <a:solidFill>
                  <a:srgbClr val="C00000"/>
                </a:solidFill>
                <a:cs typeface="Stencil Std"/>
              </a:rPr>
              <a:t/>
            </a:r>
            <a:br>
              <a:rPr lang="en-GB" sz="4800" dirty="0">
                <a:solidFill>
                  <a:srgbClr val="C00000"/>
                </a:solidFill>
                <a:cs typeface="Stencil Std"/>
              </a:rPr>
            </a:br>
            <a:r>
              <a:rPr lang="en-GB" sz="4800" dirty="0" smtClean="0">
                <a:solidFill>
                  <a:srgbClr val="C00000"/>
                </a:solidFill>
                <a:cs typeface="Stencil Std"/>
              </a:rPr>
              <a:t/>
            </a:r>
            <a:br>
              <a:rPr lang="en-GB" sz="4800" dirty="0" smtClean="0">
                <a:solidFill>
                  <a:srgbClr val="C00000"/>
                </a:solidFill>
                <a:cs typeface="Stencil Std"/>
              </a:rPr>
            </a:br>
            <a:r>
              <a:rPr lang="en-GB" sz="4800" dirty="0">
                <a:solidFill>
                  <a:srgbClr val="C00000"/>
                </a:solidFill>
                <a:cs typeface="Stencil Std"/>
              </a:rPr>
              <a:t/>
            </a:r>
            <a:br>
              <a:rPr lang="en-GB" sz="4800" dirty="0">
                <a:solidFill>
                  <a:srgbClr val="C00000"/>
                </a:solidFill>
                <a:cs typeface="Stencil Std"/>
              </a:rPr>
            </a:br>
            <a:endParaRPr lang="nl-BE" sz="4800" b="0" dirty="0">
              <a:solidFill>
                <a:srgbClr val="C00000"/>
              </a:solidFill>
            </a:endParaRPr>
          </a:p>
        </p:txBody>
      </p:sp>
      <p:pic>
        <p:nvPicPr>
          <p:cNvPr id="4" name="Picture 2" descr="C:\Users\JFV\Pictures\P104008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91667" y="1636486"/>
            <a:ext cx="4167499"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7985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33303" y="3060482"/>
            <a:ext cx="9124841" cy="923411"/>
          </a:xfrm>
          <a:noFill/>
          <a:ln>
            <a:noFill/>
          </a:ln>
        </p:spPr>
        <p:txBody>
          <a:bodyPr>
            <a:normAutofit/>
          </a:bodyPr>
          <a:lstStyle/>
          <a:p>
            <a:pPr algn="ctr"/>
            <a:r>
              <a:rPr lang="nl-BE" i="1" dirty="0" smtClean="0">
                <a:ln w="19050" cmpd="thinThick">
                  <a:noFill/>
                </a:ln>
                <a:solidFill>
                  <a:srgbClr val="023B6E"/>
                </a:solidFill>
                <a:effectLst>
                  <a:outerShdw blurRad="50800" dist="38100" dir="13500000" algn="br" rotWithShape="0">
                    <a:prstClr val="black">
                      <a:alpha val="40000"/>
                    </a:prstClr>
                  </a:outerShdw>
                </a:effectLst>
              </a:rPr>
              <a:t>Briefing    </a:t>
            </a:r>
            <a:endParaRPr lang="nl-BE" i="1" dirty="0">
              <a:ln w="19050" cmpd="thinThick">
                <a:noFill/>
              </a:ln>
              <a:solidFill>
                <a:srgbClr val="023B6E"/>
              </a:solidFill>
              <a:effectLst>
                <a:outerShdw blurRad="50800" dist="38100" dir="13500000" algn="br" rotWithShape="0">
                  <a:prstClr val="black">
                    <a:alpha val="40000"/>
                  </a:prstClr>
                </a:outerShdw>
              </a:effectLst>
            </a:endParaRPr>
          </a:p>
        </p:txBody>
      </p:sp>
    </p:spTree>
    <p:extLst>
      <p:ext uri="{BB962C8B-B14F-4D97-AF65-F5344CB8AC3E}">
        <p14:creationId xmlns:p14="http://schemas.microsoft.com/office/powerpoint/2010/main" val="823864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29097" y="169236"/>
            <a:ext cx="9978419" cy="923411"/>
          </a:xfrm>
          <a:noFill/>
          <a:ln>
            <a:noFill/>
          </a:ln>
        </p:spPr>
        <p:txBody>
          <a:bodyPr>
            <a:normAutofit/>
          </a:bodyPr>
          <a:lstStyle/>
          <a:p>
            <a:r>
              <a:rPr lang="nl-BE" i="1" dirty="0" smtClean="0">
                <a:ln w="19050" cmpd="thinThick">
                  <a:noFill/>
                </a:ln>
                <a:solidFill>
                  <a:srgbClr val="023B6E"/>
                </a:solidFill>
                <a:effectLst>
                  <a:outerShdw blurRad="50800" dist="38100" dir="13500000" algn="br" rotWithShape="0">
                    <a:prstClr val="black">
                      <a:alpha val="40000"/>
                    </a:prstClr>
                  </a:outerShdw>
                </a:effectLst>
              </a:rPr>
              <a:t>Briefing</a:t>
            </a:r>
            <a:endParaRPr lang="nl-BE" i="1" dirty="0">
              <a:ln w="19050" cmpd="thinThick">
                <a:noFill/>
              </a:ln>
              <a:solidFill>
                <a:srgbClr val="023B6E"/>
              </a:solidFill>
              <a:effectLst>
                <a:outerShdw blurRad="50800" dist="38100" dir="13500000" algn="br" rotWithShape="0">
                  <a:prstClr val="black">
                    <a:alpha val="40000"/>
                  </a:prstClr>
                </a:outerShdw>
              </a:effectLst>
            </a:endParaRPr>
          </a:p>
        </p:txBody>
      </p:sp>
      <p:sp>
        <p:nvSpPr>
          <p:cNvPr id="3" name="Tijdelijke aanduiding voor inhoud 2"/>
          <p:cNvSpPr>
            <a:spLocks noGrp="1"/>
          </p:cNvSpPr>
          <p:nvPr>
            <p:ph idx="1"/>
          </p:nvPr>
        </p:nvSpPr>
        <p:spPr>
          <a:xfrm>
            <a:off x="2029097" y="1262294"/>
            <a:ext cx="9978419" cy="5350042"/>
          </a:xfrm>
        </p:spPr>
        <p:txBody>
          <a:bodyPr numCol="1">
            <a:normAutofit/>
          </a:bodyPr>
          <a:lstStyle/>
          <a:p>
            <a:pPr marL="742950" indent="-742950">
              <a:buFont typeface="+mj-lt"/>
              <a:buAutoNum type="arabicPeriod"/>
            </a:pPr>
            <a:r>
              <a:rPr lang="nl-BE" sz="2400" b="0" dirty="0" smtClean="0">
                <a:solidFill>
                  <a:srgbClr val="023B6E"/>
                </a:solidFill>
              </a:rPr>
              <a:t>Briefing voor de wedstrijd </a:t>
            </a:r>
          </a:p>
          <a:p>
            <a:pPr marL="1200150" lvl="1" indent="-742950">
              <a:buFont typeface="+mj-lt"/>
              <a:buAutoNum type="arabicPeriod"/>
            </a:pPr>
            <a:r>
              <a:rPr lang="nl-BE" sz="2000" u="sng" dirty="0" smtClean="0">
                <a:solidFill>
                  <a:srgbClr val="023B6E"/>
                </a:solidFill>
              </a:rPr>
              <a:t>Briefing CUC &gt;&gt; Club Umpire </a:t>
            </a:r>
            <a:r>
              <a:rPr lang="nl-BE" sz="2000" dirty="0" smtClean="0">
                <a:solidFill>
                  <a:srgbClr val="023B6E"/>
                </a:solidFill>
              </a:rPr>
              <a:t/>
            </a:r>
            <a:br>
              <a:rPr lang="nl-BE" sz="2000" dirty="0" smtClean="0">
                <a:solidFill>
                  <a:srgbClr val="023B6E"/>
                </a:solidFill>
              </a:rPr>
            </a:br>
            <a:r>
              <a:rPr lang="nl-BE" sz="2000" dirty="0" smtClean="0">
                <a:solidFill>
                  <a:srgbClr val="023B6E"/>
                </a:solidFill>
              </a:rPr>
              <a:t>Wat verwacht je van de Club Umpire.  Wil je graag een hard fluitsignaal?  Moet er gewerkt worden op presentatie/signalen?  Is positie een werkpunt?</a:t>
            </a:r>
            <a:br>
              <a:rPr lang="nl-BE" sz="2000" dirty="0" smtClean="0">
                <a:solidFill>
                  <a:srgbClr val="023B6E"/>
                </a:solidFill>
              </a:rPr>
            </a:br>
            <a:r>
              <a:rPr lang="nl-BE" sz="2000" dirty="0" smtClean="0">
                <a:solidFill>
                  <a:srgbClr val="023B6E"/>
                </a:solidFill>
              </a:rPr>
              <a:t>Probeer niet teveel te vragen van de Club Umpire bij aanvang van de wedstrijd, best één werkpunt kiezen en vragen om daarop te focussen.</a:t>
            </a:r>
          </a:p>
          <a:p>
            <a:pPr marL="1200150" lvl="1" indent="-742950">
              <a:buFont typeface="+mj-lt"/>
              <a:buAutoNum type="arabicPeriod"/>
            </a:pPr>
            <a:endParaRPr lang="nl-BE" sz="1800" dirty="0">
              <a:solidFill>
                <a:srgbClr val="023B6E"/>
              </a:solidFill>
            </a:endParaRPr>
          </a:p>
          <a:p>
            <a:pPr marL="1200150" lvl="1" indent="-742950">
              <a:buFont typeface="+mj-lt"/>
              <a:buAutoNum type="arabicPeriod"/>
            </a:pPr>
            <a:r>
              <a:rPr lang="nl-BE" sz="2000" u="sng" dirty="0" smtClean="0">
                <a:solidFill>
                  <a:srgbClr val="023B6E"/>
                </a:solidFill>
              </a:rPr>
              <a:t>Briefing Scheidsrechters</a:t>
            </a:r>
            <a:br>
              <a:rPr lang="nl-BE" sz="2000" u="sng" dirty="0" smtClean="0">
                <a:solidFill>
                  <a:srgbClr val="023B6E"/>
                </a:solidFill>
              </a:rPr>
            </a:br>
            <a:r>
              <a:rPr lang="nl-BE" sz="2000" dirty="0" smtClean="0">
                <a:solidFill>
                  <a:srgbClr val="023B6E"/>
                </a:solidFill>
              </a:rPr>
              <a:t>Belangrijk voor het begin van de wedstrijd is dat de scheidsrechters onderling bespreken hoe ze de wedstrijd zullen aanpakken.  Concreet zouden volgende onderwerpen besproken moeten worden: </a:t>
            </a:r>
            <a:br>
              <a:rPr lang="nl-BE" sz="2000" dirty="0" smtClean="0">
                <a:solidFill>
                  <a:srgbClr val="023B6E"/>
                </a:solidFill>
              </a:rPr>
            </a:br>
            <a:r>
              <a:rPr lang="nl-BE" sz="2000" dirty="0" smtClean="0">
                <a:solidFill>
                  <a:srgbClr val="023B6E"/>
                </a:solidFill>
              </a:rPr>
              <a:t> 	- Wie fluit waar? </a:t>
            </a:r>
            <a:r>
              <a:rPr lang="nl-BE" sz="2000" u="sng" dirty="0">
                <a:solidFill>
                  <a:srgbClr val="023B6E"/>
                </a:solidFill>
              </a:rPr>
              <a:t/>
            </a:r>
            <a:br>
              <a:rPr lang="nl-BE" sz="2000" u="sng" dirty="0">
                <a:solidFill>
                  <a:srgbClr val="023B6E"/>
                </a:solidFill>
              </a:rPr>
            </a:br>
            <a:r>
              <a:rPr lang="nl-BE" sz="2000" dirty="0" smtClean="0">
                <a:solidFill>
                  <a:srgbClr val="023B6E"/>
                </a:solidFill>
              </a:rPr>
              <a:t>	- Hoe interpreteren we de regels (vb. hoge bal, gevaarlijk spel, …) ?</a:t>
            </a:r>
            <a:r>
              <a:rPr lang="nl-BE" sz="2000" dirty="0">
                <a:solidFill>
                  <a:srgbClr val="023B6E"/>
                </a:solidFill>
              </a:rPr>
              <a:t/>
            </a:r>
            <a:br>
              <a:rPr lang="nl-BE" sz="2000" dirty="0">
                <a:solidFill>
                  <a:srgbClr val="023B6E"/>
                </a:solidFill>
              </a:rPr>
            </a:br>
            <a:r>
              <a:rPr lang="nl-BE" sz="2000" dirty="0" smtClean="0">
                <a:solidFill>
                  <a:srgbClr val="023B6E"/>
                </a:solidFill>
              </a:rPr>
              <a:t>	- Hoe communiceren we met elkaar op het veld (signalen, bevestiging) ?</a:t>
            </a:r>
            <a:br>
              <a:rPr lang="nl-BE" sz="2000" dirty="0" smtClean="0">
                <a:solidFill>
                  <a:srgbClr val="023B6E"/>
                </a:solidFill>
              </a:rPr>
            </a:br>
            <a:r>
              <a:rPr lang="nl-BE" sz="2000" dirty="0" smtClean="0">
                <a:solidFill>
                  <a:srgbClr val="023B6E"/>
                </a:solidFill>
              </a:rPr>
              <a:t>	- Hoe zullen de spelers gemanaged worden?</a:t>
            </a:r>
            <a:br>
              <a:rPr lang="nl-BE" sz="2000" dirty="0" smtClean="0">
                <a:solidFill>
                  <a:srgbClr val="023B6E"/>
                </a:solidFill>
              </a:rPr>
            </a:br>
            <a:r>
              <a:rPr lang="nl-BE" sz="1800" dirty="0" smtClean="0">
                <a:solidFill>
                  <a:srgbClr val="023B6E"/>
                </a:solidFill>
              </a:rPr>
              <a:t/>
            </a:r>
            <a:br>
              <a:rPr lang="nl-BE" sz="1800" dirty="0" smtClean="0">
                <a:solidFill>
                  <a:srgbClr val="023B6E"/>
                </a:solidFill>
              </a:rPr>
            </a:br>
            <a:r>
              <a:rPr lang="nl-BE" sz="1800" dirty="0" smtClean="0">
                <a:solidFill>
                  <a:srgbClr val="023B6E"/>
                </a:solidFill>
                <a:sym typeface="Wingdings" panose="05000000000000000000" pitchFamily="2" charset="2"/>
              </a:rPr>
              <a:t> </a:t>
            </a:r>
            <a:r>
              <a:rPr lang="nl-BE" sz="2000" b="1" i="1" u="sng" dirty="0" smtClean="0">
                <a:solidFill>
                  <a:srgbClr val="023B6E"/>
                </a:solidFill>
                <a:sym typeface="Wingdings" panose="05000000000000000000" pitchFamily="2" charset="2"/>
              </a:rPr>
              <a:t>SAMENWERKING</a:t>
            </a:r>
            <a:r>
              <a:rPr lang="nl-BE" sz="2000" dirty="0" smtClean="0">
                <a:solidFill>
                  <a:srgbClr val="023B6E"/>
                </a:solidFill>
                <a:sym typeface="Wingdings" panose="05000000000000000000" pitchFamily="2" charset="2"/>
              </a:rPr>
              <a:t> is enorm belangrijk.  De scheidsrechters zijn het 3</a:t>
            </a:r>
            <a:r>
              <a:rPr lang="nl-BE" sz="2000" baseline="30000" dirty="0" smtClean="0">
                <a:solidFill>
                  <a:srgbClr val="023B6E"/>
                </a:solidFill>
                <a:sym typeface="Wingdings" panose="05000000000000000000" pitchFamily="2" charset="2"/>
              </a:rPr>
              <a:t>e</a:t>
            </a:r>
            <a:r>
              <a:rPr lang="nl-BE" sz="2000" dirty="0" smtClean="0">
                <a:solidFill>
                  <a:srgbClr val="023B6E"/>
                </a:solidFill>
                <a:sym typeface="Wingdings" panose="05000000000000000000" pitchFamily="2" charset="2"/>
              </a:rPr>
              <a:t> team op het veld en moeten zich ook zo gedragen!</a:t>
            </a:r>
            <a:endParaRPr lang="nl-BE" sz="2000" dirty="0" smtClean="0">
              <a:solidFill>
                <a:srgbClr val="023B6E"/>
              </a:solidFill>
            </a:endParaRPr>
          </a:p>
        </p:txBody>
      </p:sp>
    </p:spTree>
    <p:extLst>
      <p:ext uri="{BB962C8B-B14F-4D97-AF65-F5344CB8AC3E}">
        <p14:creationId xmlns:p14="http://schemas.microsoft.com/office/powerpoint/2010/main" val="33279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29097" y="169236"/>
            <a:ext cx="9978419" cy="923411"/>
          </a:xfrm>
          <a:noFill/>
          <a:ln>
            <a:noFill/>
          </a:ln>
        </p:spPr>
        <p:txBody>
          <a:bodyPr>
            <a:normAutofit/>
          </a:bodyPr>
          <a:lstStyle/>
          <a:p>
            <a:r>
              <a:rPr lang="nl-BE" i="1" dirty="0" smtClean="0">
                <a:ln w="19050" cmpd="thinThick">
                  <a:noFill/>
                </a:ln>
                <a:solidFill>
                  <a:srgbClr val="023B6E"/>
                </a:solidFill>
                <a:effectLst>
                  <a:outerShdw blurRad="50800" dist="38100" dir="13500000" algn="br" rotWithShape="0">
                    <a:prstClr val="black">
                      <a:alpha val="40000"/>
                    </a:prstClr>
                  </a:outerShdw>
                </a:effectLst>
              </a:rPr>
              <a:t>Briefing</a:t>
            </a:r>
            <a:endParaRPr lang="nl-BE" i="1" dirty="0">
              <a:ln w="19050" cmpd="thinThick">
                <a:noFill/>
              </a:ln>
              <a:solidFill>
                <a:srgbClr val="023B6E"/>
              </a:solidFill>
              <a:effectLst>
                <a:outerShdw blurRad="50800" dist="38100" dir="13500000" algn="br" rotWithShape="0">
                  <a:prstClr val="black">
                    <a:alpha val="40000"/>
                  </a:prstClr>
                </a:outerShdw>
              </a:effectLst>
            </a:endParaRPr>
          </a:p>
        </p:txBody>
      </p:sp>
      <p:sp>
        <p:nvSpPr>
          <p:cNvPr id="3" name="Tijdelijke aanduiding voor inhoud 2"/>
          <p:cNvSpPr>
            <a:spLocks noGrp="1"/>
          </p:cNvSpPr>
          <p:nvPr>
            <p:ph idx="1"/>
          </p:nvPr>
        </p:nvSpPr>
        <p:spPr>
          <a:xfrm>
            <a:off x="2029097" y="1262294"/>
            <a:ext cx="9978419" cy="5350042"/>
          </a:xfrm>
        </p:spPr>
        <p:txBody>
          <a:bodyPr numCol="1">
            <a:normAutofit/>
          </a:bodyPr>
          <a:lstStyle/>
          <a:p>
            <a:pPr marL="741600" indent="-741600">
              <a:buAutoNum type="arabicPeriod" startAt="2"/>
            </a:pPr>
            <a:r>
              <a:rPr lang="nl-BE" sz="2400" b="0" dirty="0" smtClean="0">
                <a:solidFill>
                  <a:srgbClr val="023B6E"/>
                </a:solidFill>
              </a:rPr>
              <a:t>Briefing na de wedstrijd </a:t>
            </a:r>
          </a:p>
          <a:p>
            <a:pPr marL="457200" indent="-457200">
              <a:buAutoNum type="arabicPeriod" startAt="2"/>
            </a:pPr>
            <a:endParaRPr lang="nl-BE" sz="2400" b="0" dirty="0" smtClean="0">
              <a:solidFill>
                <a:srgbClr val="023B6E"/>
              </a:solidFill>
            </a:endParaRPr>
          </a:p>
          <a:p>
            <a:pPr marL="457200" lvl="1" indent="0" algn="just">
              <a:buNone/>
            </a:pPr>
            <a:r>
              <a:rPr lang="nl-BE" sz="2000" dirty="0" smtClean="0">
                <a:solidFill>
                  <a:srgbClr val="023B6E"/>
                </a:solidFill>
              </a:rPr>
              <a:t>De briefing na de wedstrijd zal uitgaan van de CUC, de mening van de scheidsrechters kan natuurlijk altijd gevraagd worden.</a:t>
            </a:r>
          </a:p>
          <a:p>
            <a:pPr marL="457200" lvl="1" indent="0" algn="just">
              <a:buNone/>
            </a:pPr>
            <a:r>
              <a:rPr lang="nl-BE" sz="2000" dirty="0" smtClean="0">
                <a:solidFill>
                  <a:srgbClr val="023B6E"/>
                </a:solidFill>
              </a:rPr>
              <a:t>Het kan interessant zijn aan scheidsrechters om te vragen wat zij dachten van hun wedstrijd zodat ze moeten nadenken over beslissingen/management/… maar wees klaar om zelf ook input te geven.</a:t>
            </a:r>
          </a:p>
          <a:p>
            <a:pPr marL="457200" lvl="1" indent="0">
              <a:buNone/>
            </a:pPr>
            <a:endParaRPr lang="nl-BE" sz="2000" dirty="0">
              <a:solidFill>
                <a:srgbClr val="023B6E"/>
              </a:solidFill>
            </a:endParaRPr>
          </a:p>
          <a:p>
            <a:pPr marL="457200" lvl="1" indent="0" algn="just">
              <a:buNone/>
            </a:pPr>
            <a:r>
              <a:rPr lang="nl-BE" sz="2000" dirty="0" smtClean="0">
                <a:solidFill>
                  <a:srgbClr val="023B6E"/>
                </a:solidFill>
              </a:rPr>
              <a:t>Eerst en vooral wees </a:t>
            </a:r>
            <a:r>
              <a:rPr lang="nl-BE" sz="2000" b="1" dirty="0" smtClean="0">
                <a:solidFill>
                  <a:srgbClr val="023B6E"/>
                </a:solidFill>
              </a:rPr>
              <a:t>positief maar realistisch</a:t>
            </a:r>
            <a:r>
              <a:rPr lang="nl-BE" sz="2000" dirty="0" smtClean="0">
                <a:solidFill>
                  <a:srgbClr val="023B6E"/>
                </a:solidFill>
              </a:rPr>
              <a:t>! Scheidsrechters krijgen al regelmatig </a:t>
            </a:r>
            <a:r>
              <a:rPr lang="nl-BE" sz="2000" dirty="0" err="1" smtClean="0">
                <a:solidFill>
                  <a:srgbClr val="023B6E"/>
                </a:solidFill>
              </a:rPr>
              <a:t>negativiteit</a:t>
            </a:r>
            <a:r>
              <a:rPr lang="nl-BE" sz="2000" dirty="0" smtClean="0">
                <a:solidFill>
                  <a:srgbClr val="023B6E"/>
                </a:solidFill>
              </a:rPr>
              <a:t> te verwerken, wees dus positief als coach zonder te overdrijven.  Probeer steeds zowel positieve als werkpunten aan te brengen.  De coaching zou de scheidsrechter moeten </a:t>
            </a:r>
            <a:r>
              <a:rPr lang="nl-BE" sz="2000" b="1" dirty="0" smtClean="0">
                <a:solidFill>
                  <a:srgbClr val="023B6E"/>
                </a:solidFill>
              </a:rPr>
              <a:t>motiveren</a:t>
            </a:r>
            <a:r>
              <a:rPr lang="nl-BE" sz="2000" dirty="0" smtClean="0">
                <a:solidFill>
                  <a:srgbClr val="023B6E"/>
                </a:solidFill>
              </a:rPr>
              <a:t> om verder te blijven fluiten!</a:t>
            </a:r>
            <a:endParaRPr lang="nl-BE" sz="2000" b="1" dirty="0" smtClean="0">
              <a:solidFill>
                <a:srgbClr val="023B6E"/>
              </a:solidFill>
            </a:endParaRPr>
          </a:p>
          <a:p>
            <a:pPr marL="457200" lvl="1" indent="0" algn="just">
              <a:buNone/>
            </a:pPr>
            <a:endParaRPr lang="nl-BE" sz="2000" dirty="0" smtClean="0">
              <a:solidFill>
                <a:srgbClr val="023B6E"/>
              </a:solidFill>
            </a:endParaRPr>
          </a:p>
          <a:p>
            <a:pPr marL="457200" lvl="1" indent="0" algn="just">
              <a:buNone/>
            </a:pPr>
            <a:r>
              <a:rPr lang="nl-BE" sz="2000" dirty="0" smtClean="0">
                <a:solidFill>
                  <a:srgbClr val="023B6E"/>
                </a:solidFill>
              </a:rPr>
              <a:t>Wees </a:t>
            </a:r>
            <a:r>
              <a:rPr lang="nl-BE" sz="2000" b="1" dirty="0" smtClean="0">
                <a:solidFill>
                  <a:srgbClr val="023B6E"/>
                </a:solidFill>
              </a:rPr>
              <a:t>beknopt: </a:t>
            </a:r>
            <a:r>
              <a:rPr lang="nl-BE" sz="2000" dirty="0" smtClean="0">
                <a:solidFill>
                  <a:srgbClr val="023B6E"/>
                </a:solidFill>
              </a:rPr>
              <a:t>er zullen altijd zaken zijn die verbeterd kunnen worden, maar kies er twee, drie belangrijke zaken uit en focus hierop.  Zo gaat de boodschap niet verloren in een hoeveelheid van opmerkingen en tips.</a:t>
            </a:r>
          </a:p>
        </p:txBody>
      </p:sp>
    </p:spTree>
    <p:extLst>
      <p:ext uri="{BB962C8B-B14F-4D97-AF65-F5344CB8AC3E}">
        <p14:creationId xmlns:p14="http://schemas.microsoft.com/office/powerpoint/2010/main" val="3347788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29097" y="169236"/>
            <a:ext cx="9978419" cy="923411"/>
          </a:xfrm>
          <a:noFill/>
          <a:ln>
            <a:noFill/>
          </a:ln>
        </p:spPr>
        <p:txBody>
          <a:bodyPr>
            <a:normAutofit/>
          </a:bodyPr>
          <a:lstStyle/>
          <a:p>
            <a:r>
              <a:rPr lang="nl-BE" i="1" dirty="0" smtClean="0">
                <a:ln w="19050" cmpd="thinThick">
                  <a:noFill/>
                </a:ln>
                <a:solidFill>
                  <a:srgbClr val="023B6E"/>
                </a:solidFill>
                <a:effectLst>
                  <a:outerShdw blurRad="50800" dist="38100" dir="13500000" algn="br" rotWithShape="0">
                    <a:prstClr val="black">
                      <a:alpha val="40000"/>
                    </a:prstClr>
                  </a:outerShdw>
                </a:effectLst>
              </a:rPr>
              <a:t>Briefing</a:t>
            </a:r>
            <a:endParaRPr lang="nl-BE" i="1" dirty="0">
              <a:ln w="19050" cmpd="thinThick">
                <a:noFill/>
              </a:ln>
              <a:solidFill>
                <a:srgbClr val="023B6E"/>
              </a:solidFill>
              <a:effectLst>
                <a:outerShdw blurRad="50800" dist="38100" dir="13500000" algn="br" rotWithShape="0">
                  <a:prstClr val="black">
                    <a:alpha val="40000"/>
                  </a:prstClr>
                </a:outerShdw>
              </a:effectLst>
            </a:endParaRPr>
          </a:p>
        </p:txBody>
      </p:sp>
      <p:sp>
        <p:nvSpPr>
          <p:cNvPr id="3" name="Tijdelijke aanduiding voor inhoud 2"/>
          <p:cNvSpPr>
            <a:spLocks noGrp="1"/>
          </p:cNvSpPr>
          <p:nvPr>
            <p:ph idx="1"/>
          </p:nvPr>
        </p:nvSpPr>
        <p:spPr>
          <a:xfrm>
            <a:off x="2029097" y="1262294"/>
            <a:ext cx="9978419" cy="5350042"/>
          </a:xfrm>
        </p:spPr>
        <p:txBody>
          <a:bodyPr numCol="1">
            <a:normAutofit/>
          </a:bodyPr>
          <a:lstStyle/>
          <a:p>
            <a:pPr marL="0" indent="0" algn="just">
              <a:buNone/>
            </a:pPr>
            <a:r>
              <a:rPr lang="nl-BE" sz="2000" b="0" i="1" dirty="0" smtClean="0">
                <a:solidFill>
                  <a:srgbClr val="023B6E"/>
                </a:solidFill>
              </a:rPr>
              <a:t>Voorbeelden evaluatiefiches </a:t>
            </a:r>
          </a:p>
          <a:p>
            <a:pPr marL="457200" lvl="1" indent="0" algn="just">
              <a:buNone/>
            </a:pPr>
            <a:endParaRPr lang="nl-BE" sz="2000" dirty="0" smtClean="0">
              <a:solidFill>
                <a:srgbClr val="023B6E"/>
              </a:solidFill>
            </a:endParaRPr>
          </a:p>
        </p:txBody>
      </p:sp>
      <p:pic>
        <p:nvPicPr>
          <p:cNvPr id="5" name="Afbeelding 4"/>
          <p:cNvPicPr>
            <a:picLocks noChangeAspect="1"/>
          </p:cNvPicPr>
          <p:nvPr/>
        </p:nvPicPr>
        <p:blipFill>
          <a:blip r:embed="rId2"/>
          <a:stretch>
            <a:fillRect/>
          </a:stretch>
        </p:blipFill>
        <p:spPr>
          <a:xfrm>
            <a:off x="3090740" y="1609556"/>
            <a:ext cx="7855132" cy="5110059"/>
          </a:xfrm>
          <a:prstGeom prst="rect">
            <a:avLst/>
          </a:prstGeom>
        </p:spPr>
      </p:pic>
    </p:spTree>
    <p:extLst>
      <p:ext uri="{BB962C8B-B14F-4D97-AF65-F5344CB8AC3E}">
        <p14:creationId xmlns:p14="http://schemas.microsoft.com/office/powerpoint/2010/main" val="518181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29097" y="169236"/>
            <a:ext cx="9978419" cy="923411"/>
          </a:xfrm>
          <a:noFill/>
          <a:ln>
            <a:noFill/>
          </a:ln>
        </p:spPr>
        <p:txBody>
          <a:bodyPr>
            <a:normAutofit/>
          </a:bodyPr>
          <a:lstStyle/>
          <a:p>
            <a:r>
              <a:rPr lang="nl-BE" i="1" dirty="0" smtClean="0">
                <a:ln w="19050" cmpd="thinThick">
                  <a:noFill/>
                </a:ln>
                <a:solidFill>
                  <a:srgbClr val="023B6E"/>
                </a:solidFill>
                <a:effectLst>
                  <a:outerShdw blurRad="50800" dist="38100" dir="13500000" algn="br" rotWithShape="0">
                    <a:prstClr val="black">
                      <a:alpha val="40000"/>
                    </a:prstClr>
                  </a:outerShdw>
                </a:effectLst>
              </a:rPr>
              <a:t>Briefing</a:t>
            </a:r>
            <a:endParaRPr lang="nl-BE" i="1" dirty="0">
              <a:ln w="19050" cmpd="thinThick">
                <a:noFill/>
              </a:ln>
              <a:solidFill>
                <a:srgbClr val="023B6E"/>
              </a:solidFill>
              <a:effectLst>
                <a:outerShdw blurRad="50800" dist="38100" dir="13500000" algn="br" rotWithShape="0">
                  <a:prstClr val="black">
                    <a:alpha val="40000"/>
                  </a:prstClr>
                </a:outerShdw>
              </a:effectLst>
            </a:endParaRPr>
          </a:p>
        </p:txBody>
      </p:sp>
      <p:sp>
        <p:nvSpPr>
          <p:cNvPr id="3" name="Tijdelijke aanduiding voor inhoud 2"/>
          <p:cNvSpPr>
            <a:spLocks noGrp="1"/>
          </p:cNvSpPr>
          <p:nvPr>
            <p:ph idx="1"/>
          </p:nvPr>
        </p:nvSpPr>
        <p:spPr>
          <a:xfrm>
            <a:off x="2029097" y="1262294"/>
            <a:ext cx="9978419" cy="5350042"/>
          </a:xfrm>
        </p:spPr>
        <p:txBody>
          <a:bodyPr numCol="1">
            <a:normAutofit/>
          </a:bodyPr>
          <a:lstStyle/>
          <a:p>
            <a:pPr marL="0" indent="0" algn="just">
              <a:buNone/>
            </a:pPr>
            <a:r>
              <a:rPr lang="nl-BE" sz="2000" b="0" i="1" dirty="0" smtClean="0">
                <a:solidFill>
                  <a:srgbClr val="023B6E"/>
                </a:solidFill>
              </a:rPr>
              <a:t>Voorbeelden evaluatiefiches </a:t>
            </a:r>
          </a:p>
          <a:p>
            <a:pPr marL="457200" lvl="1" indent="0" algn="just">
              <a:buNone/>
            </a:pPr>
            <a:endParaRPr lang="nl-BE" sz="2000" dirty="0" smtClean="0">
              <a:solidFill>
                <a:srgbClr val="023B6E"/>
              </a:solidFill>
            </a:endParaRPr>
          </a:p>
        </p:txBody>
      </p:sp>
      <p:pic>
        <p:nvPicPr>
          <p:cNvPr id="4" name="Afbeelding 3"/>
          <p:cNvPicPr>
            <a:picLocks noChangeAspect="1"/>
          </p:cNvPicPr>
          <p:nvPr/>
        </p:nvPicPr>
        <p:blipFill>
          <a:blip r:embed="rId2"/>
          <a:stretch>
            <a:fillRect/>
          </a:stretch>
        </p:blipFill>
        <p:spPr>
          <a:xfrm>
            <a:off x="3365468" y="1590858"/>
            <a:ext cx="7305675" cy="5191125"/>
          </a:xfrm>
          <a:prstGeom prst="rect">
            <a:avLst/>
          </a:prstGeom>
        </p:spPr>
      </p:pic>
    </p:spTree>
    <p:extLst>
      <p:ext uri="{BB962C8B-B14F-4D97-AF65-F5344CB8AC3E}">
        <p14:creationId xmlns:p14="http://schemas.microsoft.com/office/powerpoint/2010/main" val="4183948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29097" y="169236"/>
            <a:ext cx="9978419" cy="923411"/>
          </a:xfrm>
          <a:noFill/>
          <a:ln>
            <a:noFill/>
          </a:ln>
        </p:spPr>
        <p:txBody>
          <a:bodyPr>
            <a:normAutofit/>
          </a:bodyPr>
          <a:lstStyle/>
          <a:p>
            <a:r>
              <a:rPr lang="nl-BE" i="1" dirty="0" smtClean="0">
                <a:ln w="19050" cmpd="thinThick">
                  <a:noFill/>
                </a:ln>
                <a:solidFill>
                  <a:srgbClr val="023B6E"/>
                </a:solidFill>
                <a:effectLst>
                  <a:outerShdw blurRad="50800" dist="38100" dir="13500000" algn="br" rotWithShape="0">
                    <a:prstClr val="black">
                      <a:alpha val="40000"/>
                    </a:prstClr>
                  </a:outerShdw>
                </a:effectLst>
              </a:rPr>
              <a:t>Conclusie</a:t>
            </a:r>
            <a:endParaRPr lang="nl-BE" i="1" dirty="0">
              <a:ln w="19050" cmpd="thinThick">
                <a:noFill/>
              </a:ln>
              <a:solidFill>
                <a:srgbClr val="023B6E"/>
              </a:solidFill>
              <a:effectLst>
                <a:outerShdw blurRad="50800" dist="38100" dir="13500000" algn="br" rotWithShape="0">
                  <a:prstClr val="black">
                    <a:alpha val="40000"/>
                  </a:prstClr>
                </a:outerShdw>
              </a:effectLst>
            </a:endParaRPr>
          </a:p>
        </p:txBody>
      </p:sp>
      <p:sp>
        <p:nvSpPr>
          <p:cNvPr id="3" name="Tijdelijke aanduiding voor inhoud 2"/>
          <p:cNvSpPr>
            <a:spLocks noGrp="1"/>
          </p:cNvSpPr>
          <p:nvPr>
            <p:ph idx="1"/>
          </p:nvPr>
        </p:nvSpPr>
        <p:spPr>
          <a:xfrm>
            <a:off x="2029097" y="1262294"/>
            <a:ext cx="9978419" cy="5350042"/>
          </a:xfrm>
        </p:spPr>
        <p:txBody>
          <a:bodyPr numCol="1">
            <a:normAutofit/>
          </a:bodyPr>
          <a:lstStyle/>
          <a:p>
            <a:pPr marL="0" indent="0">
              <a:buNone/>
            </a:pPr>
            <a:endParaRPr lang="nl-BE" sz="2400" b="0" dirty="0" smtClean="0">
              <a:solidFill>
                <a:srgbClr val="023B6E"/>
              </a:solidFill>
            </a:endParaRPr>
          </a:p>
          <a:p>
            <a:pPr lvl="1">
              <a:buFont typeface="Wingdings" panose="05000000000000000000" pitchFamily="2" charset="2"/>
              <a:buChar char="v"/>
            </a:pPr>
            <a:endParaRPr lang="nl-BE" sz="2200" dirty="0">
              <a:solidFill>
                <a:srgbClr val="023B6E"/>
              </a:solidFill>
            </a:endParaRPr>
          </a:p>
          <a:p>
            <a:pPr marL="720000" lvl="1" indent="-342000">
              <a:buFont typeface="Wingdings" panose="05000000000000000000" pitchFamily="2" charset="2"/>
              <a:buChar char="v"/>
            </a:pPr>
            <a:r>
              <a:rPr lang="nl-BE" sz="2200" dirty="0" smtClean="0">
                <a:solidFill>
                  <a:srgbClr val="023B6E"/>
                </a:solidFill>
              </a:rPr>
              <a:t>SAMENWERKING !!!</a:t>
            </a:r>
          </a:p>
          <a:p>
            <a:pPr marL="720000" lvl="1" indent="-342000">
              <a:buFont typeface="Wingdings" panose="05000000000000000000" pitchFamily="2" charset="2"/>
              <a:buChar char="v"/>
            </a:pPr>
            <a:endParaRPr lang="nl-BE" sz="2200" dirty="0" smtClean="0">
              <a:solidFill>
                <a:srgbClr val="023B6E"/>
              </a:solidFill>
            </a:endParaRPr>
          </a:p>
          <a:p>
            <a:pPr marL="720000" lvl="1" indent="-342000">
              <a:buFont typeface="Wingdings" panose="05000000000000000000" pitchFamily="2" charset="2"/>
              <a:buChar char="v"/>
            </a:pPr>
            <a:r>
              <a:rPr lang="nl-BE" sz="2200" dirty="0" smtClean="0">
                <a:solidFill>
                  <a:srgbClr val="023B6E"/>
                </a:solidFill>
              </a:rPr>
              <a:t>Briefing vooraf heel belangrijk (zowel onderling als met CUC)</a:t>
            </a:r>
          </a:p>
          <a:p>
            <a:pPr marL="720000" lvl="1" indent="-342000">
              <a:buFont typeface="Wingdings" panose="05000000000000000000" pitchFamily="2" charset="2"/>
              <a:buChar char="v"/>
            </a:pPr>
            <a:endParaRPr lang="nl-BE" sz="2200" dirty="0" smtClean="0">
              <a:solidFill>
                <a:srgbClr val="023B6E"/>
              </a:solidFill>
            </a:endParaRPr>
          </a:p>
          <a:p>
            <a:pPr marL="720000" lvl="1" indent="-342000">
              <a:buFont typeface="Wingdings" panose="05000000000000000000" pitchFamily="2" charset="2"/>
              <a:buChar char="v"/>
            </a:pPr>
            <a:r>
              <a:rPr lang="nl-BE" sz="2200" dirty="0" smtClean="0">
                <a:solidFill>
                  <a:srgbClr val="023B6E"/>
                </a:solidFill>
              </a:rPr>
              <a:t>Positief coachen </a:t>
            </a:r>
          </a:p>
          <a:p>
            <a:pPr marL="720000" lvl="1" indent="-342000">
              <a:buFont typeface="Wingdings" panose="05000000000000000000" pitchFamily="2" charset="2"/>
              <a:buChar char="v"/>
            </a:pPr>
            <a:endParaRPr lang="nl-BE" sz="2200" dirty="0" smtClean="0">
              <a:solidFill>
                <a:srgbClr val="023B6E"/>
              </a:solidFill>
            </a:endParaRPr>
          </a:p>
          <a:p>
            <a:pPr marL="720000" lvl="1" indent="-342000">
              <a:buFont typeface="Wingdings" panose="05000000000000000000" pitchFamily="2" charset="2"/>
              <a:buChar char="v"/>
            </a:pPr>
            <a:r>
              <a:rPr lang="nl-BE" sz="2200" dirty="0" smtClean="0">
                <a:solidFill>
                  <a:srgbClr val="023B6E"/>
                </a:solidFill>
              </a:rPr>
              <a:t>Vermijd “information </a:t>
            </a:r>
            <a:r>
              <a:rPr lang="nl-BE" sz="2200" dirty="0" err="1" smtClean="0">
                <a:solidFill>
                  <a:srgbClr val="023B6E"/>
                </a:solidFill>
              </a:rPr>
              <a:t>overload</a:t>
            </a:r>
            <a:r>
              <a:rPr lang="nl-BE" sz="2200" dirty="0" smtClean="0">
                <a:solidFill>
                  <a:srgbClr val="023B6E"/>
                </a:solidFill>
              </a:rPr>
              <a:t>”</a:t>
            </a:r>
          </a:p>
          <a:p>
            <a:pPr marL="720000" lvl="1" indent="-342000">
              <a:buFont typeface="Wingdings" panose="05000000000000000000" pitchFamily="2" charset="2"/>
              <a:buChar char="v"/>
            </a:pPr>
            <a:endParaRPr lang="nl-BE" sz="2200" dirty="0">
              <a:solidFill>
                <a:srgbClr val="023B6E"/>
              </a:solidFill>
            </a:endParaRPr>
          </a:p>
          <a:p>
            <a:pPr marL="378000" lvl="1" indent="0">
              <a:buNone/>
            </a:pPr>
            <a:r>
              <a:rPr lang="nl-BE" sz="2200" dirty="0">
                <a:solidFill>
                  <a:srgbClr val="023B6E"/>
                </a:solidFill>
              </a:rPr>
              <a:t>	</a:t>
            </a:r>
            <a:endParaRPr lang="nl-BE" sz="2200" dirty="0" smtClean="0">
              <a:solidFill>
                <a:srgbClr val="023B6E"/>
              </a:solidFill>
            </a:endParaRPr>
          </a:p>
          <a:p>
            <a:pPr marL="378000" lvl="1" indent="0">
              <a:buNone/>
            </a:pPr>
            <a:r>
              <a:rPr lang="nl-BE" sz="2200" dirty="0">
                <a:solidFill>
                  <a:srgbClr val="023B6E"/>
                </a:solidFill>
              </a:rPr>
              <a:t>	</a:t>
            </a:r>
            <a:r>
              <a:rPr lang="nl-BE" sz="2200" dirty="0" smtClean="0">
                <a:solidFill>
                  <a:srgbClr val="023B6E"/>
                </a:solidFill>
              </a:rPr>
              <a:t>		</a:t>
            </a:r>
            <a:r>
              <a:rPr lang="nl-BE" sz="2800" b="1" dirty="0" smtClean="0">
                <a:solidFill>
                  <a:srgbClr val="023B6E"/>
                </a:solidFill>
              </a:rPr>
              <a:t>DON’T FORGET TO ENJOY!</a:t>
            </a:r>
            <a:endParaRPr lang="nl-BE" sz="2800" b="1" dirty="0" smtClean="0">
              <a:solidFill>
                <a:srgbClr val="FF0000"/>
              </a:solidFill>
            </a:endParaRPr>
          </a:p>
          <a:p>
            <a:pPr lvl="1">
              <a:buFont typeface="Wingdings" panose="05000000000000000000" pitchFamily="2" charset="2"/>
              <a:buChar char="v"/>
            </a:pPr>
            <a:endParaRPr lang="nl-BE" sz="1800" dirty="0" smtClean="0">
              <a:solidFill>
                <a:srgbClr val="023B6E"/>
              </a:solidFill>
            </a:endParaRPr>
          </a:p>
        </p:txBody>
      </p:sp>
    </p:spTree>
    <p:extLst>
      <p:ext uri="{BB962C8B-B14F-4D97-AF65-F5344CB8AC3E}">
        <p14:creationId xmlns:p14="http://schemas.microsoft.com/office/powerpoint/2010/main" val="442716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Umpire CUC">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mpire CUC" id="{3F04D0AB-6887-48FC-A03D-1F896B4C9B66}" vid="{7DD8E2E5-CC0B-46B0-8F99-2E0B1AB2D359}"/>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Umpire CUC</Template>
  <TotalTime>16576</TotalTime>
  <Words>185</Words>
  <Application>Microsoft Office PowerPoint</Application>
  <PresentationFormat>Breedbeeld</PresentationFormat>
  <Paragraphs>33</Paragraphs>
  <Slides>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Stencil Std</vt:lpstr>
      <vt:lpstr>Wingdings</vt:lpstr>
      <vt:lpstr>Umpire CUC</vt:lpstr>
      <vt:lpstr> Royal Belgian Hockey Association     </vt:lpstr>
      <vt:lpstr>Briefing    </vt:lpstr>
      <vt:lpstr>Briefing</vt:lpstr>
      <vt:lpstr>Briefing</vt:lpstr>
      <vt:lpstr>Briefing</vt:lpstr>
      <vt:lpstr>Briefing</vt:lpstr>
      <vt:lpstr>Conclusie</vt:lpstr>
    </vt:vector>
  </TitlesOfParts>
  <Company>Accel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Sebastien Michielsen</dc:creator>
  <cp:lastModifiedBy>Sebastien Michielsen</cp:lastModifiedBy>
  <cp:revision>75</cp:revision>
  <cp:lastPrinted>2017-02-01T15:59:49Z</cp:lastPrinted>
  <dcterms:created xsi:type="dcterms:W3CDTF">2017-01-23T15:37:58Z</dcterms:created>
  <dcterms:modified xsi:type="dcterms:W3CDTF">2017-02-07T07:49:03Z</dcterms:modified>
</cp:coreProperties>
</file>